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/>
      <p:regular r:id="rId13"/>
    </p:embeddedFont>
    <p:embeddedFont>
      <p:font typeface="Arimo Bold" panose="020B0704020202020204" pitchFamily="34" charset="0"/>
      <p:regular r:id="rId14"/>
    </p:embeddedFont>
    <p:embeddedFont>
      <p:font typeface="Cabin"/>
      <p:regular r:id="rId15"/>
    </p:embeddedFont>
    <p:embeddedFont>
      <p:font typeface="Cabin Bold"/>
      <p:regular r:id="rId16"/>
    </p:embeddedFont>
    <p:embeddedFont>
      <p:font typeface="Cabin Italics" pitchFamily="2" charset="0"/>
      <p:regular r:id="rId17"/>
    </p:embeddedFont>
    <p:embeddedFont>
      <p:font typeface="Calibri (MS)" panose="020F0502020204030204" pitchFamily="34" charset="0"/>
      <p:regular r:id="rId18"/>
    </p:embeddedFon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9.jpeg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hyperlink" Target="https://gamma.app/?utm_source=made-with-gamma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png" /><Relationship Id="rId5" Type="http://schemas.openxmlformats.org/officeDocument/2006/relationships/image" Target="../media/image3.png" /><Relationship Id="rId4" Type="http://schemas.openxmlformats.org/officeDocument/2006/relationships/hyperlink" Target="https://gamma.app/?utm_source=made-with-gamma" TargetMode="Externa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1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11" Type="http://schemas.openxmlformats.org/officeDocument/2006/relationships/image" Target="../media/image14.png" /><Relationship Id="rId5" Type="http://schemas.openxmlformats.org/officeDocument/2006/relationships/image" Target="../media/image8.png" /><Relationship Id="rId10" Type="http://schemas.openxmlformats.org/officeDocument/2006/relationships/image" Target="../media/image13.png" /><Relationship Id="rId4" Type="http://schemas.openxmlformats.org/officeDocument/2006/relationships/image" Target="../media/image7.png" /><Relationship Id="rId9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13" Type="http://schemas.openxmlformats.org/officeDocument/2006/relationships/image" Target="../media/image26.svg" /><Relationship Id="rId3" Type="http://schemas.openxmlformats.org/officeDocument/2006/relationships/image" Target="../media/image1.png" /><Relationship Id="rId7" Type="http://schemas.openxmlformats.org/officeDocument/2006/relationships/image" Target="../media/image20.svg" /><Relationship Id="rId12" Type="http://schemas.openxmlformats.org/officeDocument/2006/relationships/image" Target="../media/image2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11" Type="http://schemas.openxmlformats.org/officeDocument/2006/relationships/image" Target="../media/image24.svg" /><Relationship Id="rId5" Type="http://schemas.openxmlformats.org/officeDocument/2006/relationships/image" Target="../media/image18.svg" /><Relationship Id="rId15" Type="http://schemas.openxmlformats.org/officeDocument/2006/relationships/image" Target="../media/image28.jpeg" /><Relationship Id="rId10" Type="http://schemas.openxmlformats.org/officeDocument/2006/relationships/image" Target="../media/image23.png" /><Relationship Id="rId4" Type="http://schemas.openxmlformats.org/officeDocument/2006/relationships/image" Target="../media/image17.png" /><Relationship Id="rId9" Type="http://schemas.openxmlformats.org/officeDocument/2006/relationships/image" Target="../media/image22.svg" /><Relationship Id="rId14" Type="http://schemas.openxmlformats.org/officeDocument/2006/relationships/image" Target="../media/image27.jpe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 /><Relationship Id="rId3" Type="http://schemas.openxmlformats.org/officeDocument/2006/relationships/image" Target="../media/image1.png" /><Relationship Id="rId7" Type="http://schemas.openxmlformats.org/officeDocument/2006/relationships/image" Target="../media/image3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Relationship Id="rId9" Type="http://schemas.openxmlformats.org/officeDocument/2006/relationships/image" Target="../media/image3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6.jpeg" /><Relationship Id="rId4" Type="http://schemas.openxmlformats.org/officeDocument/2006/relationships/image" Target="../media/image35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3215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939701"/>
            <a:ext cx="9451032" cy="208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Title : RoadHazeX - A Road Hazard Reporting and Smart Navigation Application.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267" y="3585716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Team Name:</a:t>
            </a: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Alphians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0267" y="4325690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Team Member: Ajay 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267" y="5065662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Team Member: Yashwanth 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267" y="5805636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Team Member:</a:t>
            </a: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Balaji 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267" y="6545610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Team Member:</a:t>
            </a: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 Vijayakumar 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267" y="7285584"/>
            <a:ext cx="9529465" cy="39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Institution:</a:t>
            </a: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Alpha collage of engineering, Thirumazhisai.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267" y="8025556"/>
            <a:ext cx="9529465" cy="80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Objective: To enhance road safety and mobility by leveraging AI, IoT, and citizen participation for real-time road hazard detection, reporting, and resolution.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79732" y="1363567"/>
            <a:ext cx="7325202" cy="7325202"/>
            <a:chOff x="0" y="0"/>
            <a:chExt cx="9766935" cy="9766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66935" cy="9766935"/>
            </a:xfrm>
            <a:custGeom>
              <a:avLst/>
              <a:gdLst/>
              <a:ahLst/>
              <a:cxnLst/>
              <a:rect l="l" t="t" r="r" b="b"/>
              <a:pathLst>
                <a:path w="9766935" h="9766935">
                  <a:moveTo>
                    <a:pt x="0" y="0"/>
                  </a:moveTo>
                  <a:lnTo>
                    <a:pt x="9766935" y="0"/>
                  </a:lnTo>
                  <a:lnTo>
                    <a:pt x="9766935" y="9766935"/>
                  </a:lnTo>
                  <a:lnTo>
                    <a:pt x="0" y="9766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53725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9854" y="713929"/>
            <a:ext cx="9970294" cy="62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Business Scalability &amp; Sustainability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9854" y="2113061"/>
            <a:ext cx="9970294" cy="2829306"/>
            <a:chOff x="0" y="0"/>
            <a:chExt cx="13293725" cy="37724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93725" cy="3772408"/>
            </a:xfrm>
            <a:custGeom>
              <a:avLst/>
              <a:gdLst/>
              <a:ahLst/>
              <a:cxnLst/>
              <a:rect l="l" t="t" r="r" b="b"/>
              <a:pathLst>
                <a:path w="13293725" h="3772408">
                  <a:moveTo>
                    <a:pt x="0" y="41783"/>
                  </a:moveTo>
                  <a:cubicBezTo>
                    <a:pt x="0" y="18669"/>
                    <a:pt x="18669" y="0"/>
                    <a:pt x="41783" y="0"/>
                  </a:cubicBezTo>
                  <a:lnTo>
                    <a:pt x="13251942" y="0"/>
                  </a:lnTo>
                  <a:cubicBezTo>
                    <a:pt x="13274929" y="0"/>
                    <a:pt x="13293725" y="18669"/>
                    <a:pt x="13293725" y="41783"/>
                  </a:cubicBezTo>
                  <a:lnTo>
                    <a:pt x="13293725" y="3730625"/>
                  </a:lnTo>
                  <a:cubicBezTo>
                    <a:pt x="13293725" y="3753612"/>
                    <a:pt x="13275056" y="3772408"/>
                    <a:pt x="13251942" y="3772408"/>
                  </a:cubicBezTo>
                  <a:lnTo>
                    <a:pt x="41783" y="3772408"/>
                  </a:lnTo>
                  <a:cubicBezTo>
                    <a:pt x="18796" y="3772408"/>
                    <a:pt x="0" y="3753739"/>
                    <a:pt x="0" y="3730625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8361" y="2321570"/>
            <a:ext cx="625507" cy="625507"/>
            <a:chOff x="0" y="0"/>
            <a:chExt cx="834009" cy="834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4009" cy="834009"/>
            </a:xfrm>
            <a:custGeom>
              <a:avLst/>
              <a:gdLst/>
              <a:ahLst/>
              <a:cxnLst/>
              <a:rect l="l" t="t" r="r" b="b"/>
              <a:pathLst>
                <a:path w="834009" h="834009">
                  <a:moveTo>
                    <a:pt x="0" y="417068"/>
                  </a:moveTo>
                  <a:cubicBezTo>
                    <a:pt x="0" y="186690"/>
                    <a:pt x="186690" y="0"/>
                    <a:pt x="417068" y="0"/>
                  </a:cubicBezTo>
                  <a:cubicBezTo>
                    <a:pt x="647446" y="0"/>
                    <a:pt x="834009" y="186690"/>
                    <a:pt x="834009" y="417068"/>
                  </a:cubicBezTo>
                  <a:cubicBezTo>
                    <a:pt x="834009" y="647446"/>
                    <a:pt x="647319" y="834009"/>
                    <a:pt x="417068" y="834009"/>
                  </a:cubicBezTo>
                  <a:cubicBezTo>
                    <a:pt x="186817" y="834009"/>
                    <a:pt x="0" y="647319"/>
                    <a:pt x="0" y="417068"/>
                  </a:cubicBezTo>
                  <a:close/>
                </a:path>
              </a:pathLst>
            </a:custGeom>
            <a:solidFill>
              <a:srgbClr val="0A988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10406" y="2458343"/>
            <a:ext cx="281464" cy="351854"/>
            <a:chOff x="0" y="0"/>
            <a:chExt cx="375285" cy="46913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375285" cy="469138"/>
            </a:xfrm>
            <a:custGeom>
              <a:avLst/>
              <a:gdLst/>
              <a:ahLst/>
              <a:cxnLst/>
              <a:rect l="l" t="t" r="r" b="b"/>
              <a:pathLst>
                <a:path w="375285" h="469138">
                  <a:moveTo>
                    <a:pt x="0" y="0"/>
                  </a:moveTo>
                  <a:lnTo>
                    <a:pt x="375285" y="0"/>
                  </a:lnTo>
                  <a:lnTo>
                    <a:pt x="375285" y="469138"/>
                  </a:lnTo>
                  <a:lnTo>
                    <a:pt x="0" y="469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8361" y="3003202"/>
            <a:ext cx="2453431" cy="36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CAD6DE"/>
                </a:solidFill>
                <a:latin typeface="Arimo Bold"/>
                <a:ea typeface="Arimo Bold"/>
                <a:cs typeface="Arimo Bold"/>
                <a:sym typeface="Arimo Bold"/>
              </a:rPr>
              <a:t>Scalability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8361" y="3320652"/>
            <a:ext cx="9553278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Can scale city-wide to national levels using open APIs.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361" y="3727102"/>
            <a:ext cx="9553278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Integration potential with </a:t>
            </a: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Smart City Missions</a:t>
            </a: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iRAD</a:t>
            </a: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and </a:t>
            </a: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NHAI systems.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8361" y="4133552"/>
            <a:ext cx="9553278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Cloud-based architecture allows effortless expansion.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29854" y="5150792"/>
            <a:ext cx="9970294" cy="2422779"/>
            <a:chOff x="0" y="0"/>
            <a:chExt cx="13293725" cy="32303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93725" cy="3230372"/>
            </a:xfrm>
            <a:custGeom>
              <a:avLst/>
              <a:gdLst/>
              <a:ahLst/>
              <a:cxnLst/>
              <a:rect l="l" t="t" r="r" b="b"/>
              <a:pathLst>
                <a:path w="13293725" h="3230372">
                  <a:moveTo>
                    <a:pt x="0" y="41656"/>
                  </a:moveTo>
                  <a:cubicBezTo>
                    <a:pt x="0" y="18669"/>
                    <a:pt x="18669" y="0"/>
                    <a:pt x="41656" y="0"/>
                  </a:cubicBezTo>
                  <a:lnTo>
                    <a:pt x="13252069" y="0"/>
                  </a:lnTo>
                  <a:cubicBezTo>
                    <a:pt x="13275056" y="0"/>
                    <a:pt x="13293725" y="18669"/>
                    <a:pt x="13293725" y="41656"/>
                  </a:cubicBezTo>
                  <a:lnTo>
                    <a:pt x="13293725" y="3188716"/>
                  </a:lnTo>
                  <a:cubicBezTo>
                    <a:pt x="13293725" y="3211703"/>
                    <a:pt x="13275056" y="3230372"/>
                    <a:pt x="13252069" y="3230372"/>
                  </a:cubicBezTo>
                  <a:lnTo>
                    <a:pt x="41656" y="3230372"/>
                  </a:lnTo>
                  <a:cubicBezTo>
                    <a:pt x="18669" y="3230372"/>
                    <a:pt x="0" y="3211703"/>
                    <a:pt x="0" y="3188716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8361" y="5359301"/>
            <a:ext cx="625507" cy="625507"/>
            <a:chOff x="0" y="0"/>
            <a:chExt cx="834009" cy="8340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4009" cy="834009"/>
            </a:xfrm>
            <a:custGeom>
              <a:avLst/>
              <a:gdLst/>
              <a:ahLst/>
              <a:cxnLst/>
              <a:rect l="l" t="t" r="r" b="b"/>
              <a:pathLst>
                <a:path w="834009" h="834009">
                  <a:moveTo>
                    <a:pt x="0" y="417068"/>
                  </a:moveTo>
                  <a:cubicBezTo>
                    <a:pt x="0" y="186690"/>
                    <a:pt x="186690" y="0"/>
                    <a:pt x="417068" y="0"/>
                  </a:cubicBezTo>
                  <a:cubicBezTo>
                    <a:pt x="647446" y="0"/>
                    <a:pt x="834009" y="186690"/>
                    <a:pt x="834009" y="417068"/>
                  </a:cubicBezTo>
                  <a:cubicBezTo>
                    <a:pt x="834009" y="647446"/>
                    <a:pt x="647319" y="834009"/>
                    <a:pt x="417068" y="834009"/>
                  </a:cubicBezTo>
                  <a:cubicBezTo>
                    <a:pt x="186817" y="834009"/>
                    <a:pt x="0" y="647319"/>
                    <a:pt x="0" y="417068"/>
                  </a:cubicBezTo>
                  <a:close/>
                </a:path>
              </a:pathLst>
            </a:custGeom>
            <a:solidFill>
              <a:srgbClr val="0A988B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10406" y="5496074"/>
            <a:ext cx="281464" cy="351854"/>
            <a:chOff x="0" y="0"/>
            <a:chExt cx="375285" cy="46913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375285" cy="469138"/>
            </a:xfrm>
            <a:custGeom>
              <a:avLst/>
              <a:gdLst/>
              <a:ahLst/>
              <a:cxnLst/>
              <a:rect l="l" t="t" r="r" b="b"/>
              <a:pathLst>
                <a:path w="375285" h="469138">
                  <a:moveTo>
                    <a:pt x="0" y="0"/>
                  </a:moveTo>
                  <a:lnTo>
                    <a:pt x="375285" y="0"/>
                  </a:lnTo>
                  <a:lnTo>
                    <a:pt x="375285" y="469138"/>
                  </a:lnTo>
                  <a:lnTo>
                    <a:pt x="0" y="469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3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38361" y="6040934"/>
            <a:ext cx="2453431" cy="36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CAD6DE"/>
                </a:solidFill>
                <a:latin typeface="Arimo Bold"/>
                <a:ea typeface="Arimo Bold"/>
                <a:cs typeface="Arimo Bold"/>
                <a:sym typeface="Arimo Bold"/>
              </a:rPr>
              <a:t>Sustainability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8361" y="6358384"/>
            <a:ext cx="9553278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Public Engagement Loop:</a:t>
            </a: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Rewards, badges, and leaderboards drive ongoing user activity.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8361" y="6764834"/>
            <a:ext cx="9553278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Government Partnership Model:</a:t>
            </a: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Subscription-based API access for municipalities.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9854" y="7771954"/>
            <a:ext cx="3043386" cy="40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312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Long-Term Vision: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9854" y="8300145"/>
            <a:ext cx="9970294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Become India's unified </a:t>
            </a: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Road Safety Intelligence Platform.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9854" y="8706594"/>
            <a:ext cx="9970294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Support international replication with localized data and policy integration.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9854" y="9113044"/>
            <a:ext cx="9970294" cy="60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93" lvl="4" indent="-100479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Promote </a:t>
            </a:r>
            <a:r>
              <a:rPr lang="en-US" sz="16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zero-accident mobility</a:t>
            </a:r>
            <a:r>
              <a:rPr lang="en-US" sz="16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through AI, analytics, and community collaboration.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3B3FEF-46D6-FBF0-BC8A-B6EC165E7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509" y="713929"/>
            <a:ext cx="6922873" cy="87795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4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72" b="-17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64555" y="960984"/>
            <a:ext cx="7610177" cy="103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3"/>
              </a:lnSpc>
            </a:pPr>
            <a:r>
              <a:rPr lang="en-US" sz="50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555" y="2260997"/>
            <a:ext cx="4367361" cy="53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Mobility Challenge</a:t>
            </a:r>
            <a:r>
              <a:rPr lang="en-US" sz="3062">
                <a:solidFill>
                  <a:srgbClr val="0A988B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555" y="2970014"/>
            <a:ext cx="9500890" cy="210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India's roads face thousands of daily hazards — potholes, broken signals, flooding, and debris — that threaten commuter safety and damage vehicles. Lack of a unified, real-time platform delays government response and leaves small issues unattended until they escalate into major accidents or infrastructure failures.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555" y="5337721"/>
            <a:ext cx="3890962" cy="53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Why It Matters</a:t>
            </a:r>
            <a:r>
              <a:rPr lang="en-US" sz="3062">
                <a:solidFill>
                  <a:srgbClr val="0A988B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555" y="6046737"/>
            <a:ext cx="9500890" cy="78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977" lvl="4" indent="-131395" algn="l">
              <a:lnSpc>
                <a:spcPts val="3436"/>
              </a:lnSpc>
              <a:buFont typeface="Arial"/>
              <a:buChar char="•"/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Unreported hazards contribute to </a:t>
            </a: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60% of preventable accidents.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4555" y="6584156"/>
            <a:ext cx="9500890" cy="78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977" lvl="4" indent="-131395" algn="l">
              <a:lnSpc>
                <a:spcPts val="3436"/>
              </a:lnSpc>
              <a:buFont typeface="Arial"/>
              <a:buChar char="•"/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Delayed maintenance increases road repair costs and environmental impact.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555" y="7121575"/>
            <a:ext cx="9500890" cy="78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977" lvl="4" indent="-131395" algn="l">
              <a:lnSpc>
                <a:spcPts val="3436"/>
              </a:lnSpc>
              <a:buFont typeface="Arial"/>
              <a:buChar char="•"/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Safe, sustainable mobility demands </a:t>
            </a:r>
            <a:r>
              <a:rPr lang="en-US" sz="2125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collective awareness and rapid response.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555" y="7872561"/>
            <a:ext cx="9500890" cy="122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Our mission: Empower citizens and authorities to make roads safer through real-time, data-driven collaboration.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245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3645">
                <a:alpha val="2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62293" y="39657"/>
            <a:ext cx="9186481" cy="4913375"/>
            <a:chOff x="0" y="0"/>
            <a:chExt cx="12248641" cy="6551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48642" cy="6551168"/>
            </a:xfrm>
            <a:custGeom>
              <a:avLst/>
              <a:gdLst/>
              <a:ahLst/>
              <a:cxnLst/>
              <a:rect l="l" t="t" r="r" b="b"/>
              <a:pathLst>
                <a:path w="12248642" h="6551168">
                  <a:moveTo>
                    <a:pt x="0" y="0"/>
                  </a:moveTo>
                  <a:lnTo>
                    <a:pt x="12248642" y="0"/>
                  </a:lnTo>
                  <a:lnTo>
                    <a:pt x="12248642" y="6551168"/>
                  </a:lnTo>
                  <a:lnTo>
                    <a:pt x="0" y="655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35" b="-283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71351" y="4854973"/>
            <a:ext cx="457349" cy="65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186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1351" y="5494338"/>
            <a:ext cx="8490966" cy="19050"/>
            <a:chOff x="0" y="0"/>
            <a:chExt cx="11321288" cy="25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21288" cy="25400"/>
            </a:xfrm>
            <a:custGeom>
              <a:avLst/>
              <a:gdLst/>
              <a:ahLst/>
              <a:cxnLst/>
              <a:rect l="l" t="t" r="r" b="b"/>
              <a:pathLst>
                <a:path w="11321288" h="25400">
                  <a:moveTo>
                    <a:pt x="0" y="0"/>
                  </a:moveTo>
                  <a:lnTo>
                    <a:pt x="11321288" y="0"/>
                  </a:lnTo>
                  <a:lnTo>
                    <a:pt x="1132128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225557" y="5494338"/>
            <a:ext cx="8491061" cy="19050"/>
            <a:chOff x="0" y="0"/>
            <a:chExt cx="11321415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1415" cy="25400"/>
            </a:xfrm>
            <a:custGeom>
              <a:avLst/>
              <a:gdLst/>
              <a:ahLst/>
              <a:cxnLst/>
              <a:rect l="l" t="t" r="r" b="b"/>
              <a:pathLst>
                <a:path w="11321415" h="25400">
                  <a:moveTo>
                    <a:pt x="0" y="0"/>
                  </a:moveTo>
                  <a:lnTo>
                    <a:pt x="11321415" y="0"/>
                  </a:lnTo>
                  <a:lnTo>
                    <a:pt x="1132141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71351" y="7650709"/>
            <a:ext cx="8490966" cy="19050"/>
            <a:chOff x="0" y="0"/>
            <a:chExt cx="11321288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21288" cy="25400"/>
            </a:xfrm>
            <a:custGeom>
              <a:avLst/>
              <a:gdLst/>
              <a:ahLst/>
              <a:cxnLst/>
              <a:rect l="l" t="t" r="r" b="b"/>
              <a:pathLst>
                <a:path w="11321288" h="25400">
                  <a:moveTo>
                    <a:pt x="0" y="0"/>
                  </a:moveTo>
                  <a:lnTo>
                    <a:pt x="11321288" y="0"/>
                  </a:lnTo>
                  <a:lnTo>
                    <a:pt x="1132128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35082" y="7633289"/>
            <a:ext cx="8491061" cy="19050"/>
            <a:chOff x="0" y="0"/>
            <a:chExt cx="11321415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21415" cy="25400"/>
            </a:xfrm>
            <a:custGeom>
              <a:avLst/>
              <a:gdLst/>
              <a:ahLst/>
              <a:cxnLst/>
              <a:rect l="l" t="t" r="r" b="b"/>
              <a:pathLst>
                <a:path w="11321415" h="25400">
                  <a:moveTo>
                    <a:pt x="0" y="0"/>
                  </a:moveTo>
                  <a:lnTo>
                    <a:pt x="11321415" y="0"/>
                  </a:lnTo>
                  <a:lnTo>
                    <a:pt x="1132141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571351" y="468511"/>
            <a:ext cx="8089404" cy="47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3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 – Core Workflow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351" y="1269653"/>
            <a:ext cx="2543324" cy="26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000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Solution Overview: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351" y="1720900"/>
            <a:ext cx="7283681" cy="28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mobile-based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Smart Road Hazard Reporting and Navigation App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that allows citizens to report hazards through photos or short videos. Using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AI (CNN for images and RNN for videos)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the system verifies and classifies each report, then uploads it to a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cloud server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for real-time sharing with municipal authorities. Officials receive updates through a dashboard to assign and resolve issues efficiently. The app’s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smart navigation system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marks hazard zones, sends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real-time alerts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to nearby drivers, and suggests </a:t>
            </a:r>
            <a:r>
              <a:rPr lang="en-US" sz="1649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safer alternate routes</a:t>
            </a:r>
            <a:r>
              <a:rPr lang="en-US" sz="1649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ensuring safer, faster, and more reliable travel for everyone.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351" y="5499695"/>
            <a:ext cx="3491954" cy="30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App Installation &amp; Registration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1351" y="5761484"/>
            <a:ext cx="849094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74" lvl="4" indent="-83475" algn="l">
              <a:lnSpc>
                <a:spcPts val="2160"/>
              </a:lnSpc>
              <a:buFont typeface="Arial"/>
              <a:buChar char="•"/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Free, multilingual, lightweight app (&lt;50 MB).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1351" y="6079679"/>
            <a:ext cx="849094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74" lvl="4" indent="-83475" algn="l">
              <a:lnSpc>
                <a:spcPts val="2160"/>
              </a:lnSpc>
              <a:buFont typeface="Arial"/>
              <a:buChar char="•"/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Simple registration via phone or Aadhaar (optional).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64803" y="4772043"/>
            <a:ext cx="449449" cy="6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74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25558" y="5499695"/>
            <a:ext cx="2601814" cy="30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User Hazard Reporting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25558" y="5761484"/>
            <a:ext cx="8491091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50" lvl="4" indent="-83470" algn="l">
              <a:lnSpc>
                <a:spcPts val="2160"/>
              </a:lnSpc>
              <a:buFont typeface="Arial"/>
              <a:buChar char="•"/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user captures a photo or video of the hazard, which the app processes automatically using CNN (for images) or RNN (for videos).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25558" y="6277799"/>
            <a:ext cx="8491091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50" lvl="4" indent="-83470" algn="l">
              <a:lnSpc>
                <a:spcPts val="2160"/>
              </a:lnSpc>
              <a:buFont typeface="Arial"/>
              <a:buChar char="•"/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AI model analyzes and generates a short auto-description with GPS location and user details.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5633" y="6975810"/>
            <a:ext cx="308786" cy="65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186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1351" y="7656067"/>
            <a:ext cx="5414070" cy="30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Three Core Functions After Reporting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1351" y="7917855"/>
            <a:ext cx="849094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74" lvl="4" indent="-83475" algn="l">
              <a:lnSpc>
                <a:spcPts val="2160"/>
              </a:lnSpc>
              <a:buFont typeface="Arial"/>
              <a:buChar char="•"/>
            </a:pPr>
            <a:r>
              <a:rPr lang="en-US" sz="1350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i) Real-Time Hazard Notifications:</a:t>
            </a: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Alerts nearby drivers who were the users of the app via GPS geofencing.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1351" y="8236050"/>
            <a:ext cx="849094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74" lvl="4" indent="-83475" algn="l">
              <a:lnSpc>
                <a:spcPts val="2160"/>
              </a:lnSpc>
              <a:buFont typeface="Arial"/>
              <a:buChar char="•"/>
            </a:pPr>
            <a:r>
              <a:rPr lang="en-US" sz="1350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ii) Government Integration:</a:t>
            </a: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Sends report to municipal dashboard for status update and action.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1351" y="8554244"/>
            <a:ext cx="849094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74" lvl="4" indent="-83475" algn="l">
              <a:lnSpc>
                <a:spcPts val="2160"/>
              </a:lnSpc>
              <a:buFont typeface="Arial"/>
              <a:buChar char="•"/>
            </a:pPr>
            <a:r>
              <a:rPr lang="en-US" sz="1350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iii) Navigation Integration:</a:t>
            </a: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Updates smart map and suggests alternate safe routes.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64803" y="6985335"/>
            <a:ext cx="307952" cy="65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186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25557" y="7656067"/>
            <a:ext cx="2800350" cy="30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Post-Resolution Cleanup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35082" y="7921497"/>
            <a:ext cx="8491091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Once officials mark a hazard as fixed, They can remove the hazard report data hence it is automatically </a:t>
            </a:r>
            <a:r>
              <a:rPr lang="en-US" sz="1350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removed from the map</a:t>
            </a: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to prevent false alerts.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25558" y="6509360"/>
            <a:ext cx="8491091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350" lvl="4" indent="-83470" algn="l">
              <a:lnSpc>
                <a:spcPts val="2160"/>
              </a:lnSpc>
              <a:buFont typeface="Arial"/>
              <a:buChar char="•"/>
            </a:pPr>
            <a:r>
              <a:rPr lang="en-US" sz="13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verified report is instantly uploaded to the government database and mapped into the smart navigation system for live alerts.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4549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72" b="-17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12291" y="371475"/>
            <a:ext cx="10005417" cy="120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3748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 – Innovation &amp; AI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2291" y="1893441"/>
            <a:ext cx="6208365" cy="37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2400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What Makes It Unique and AI-Driven: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12291" y="2681139"/>
            <a:ext cx="10005441" cy="1153954"/>
            <a:chOff x="0" y="0"/>
            <a:chExt cx="13340588" cy="15386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40587" cy="1538605"/>
            </a:xfrm>
            <a:custGeom>
              <a:avLst/>
              <a:gdLst/>
              <a:ahLst/>
              <a:cxnLst/>
              <a:rect l="l" t="t" r="r" b="b"/>
              <a:pathLst>
                <a:path w="13340587" h="1538605">
                  <a:moveTo>
                    <a:pt x="0" y="40767"/>
                  </a:moveTo>
                  <a:cubicBezTo>
                    <a:pt x="0" y="18288"/>
                    <a:pt x="18288" y="0"/>
                    <a:pt x="40767" y="0"/>
                  </a:cubicBezTo>
                  <a:lnTo>
                    <a:pt x="13299821" y="0"/>
                  </a:lnTo>
                  <a:cubicBezTo>
                    <a:pt x="13322300" y="0"/>
                    <a:pt x="13340587" y="18288"/>
                    <a:pt x="13340587" y="40767"/>
                  </a:cubicBezTo>
                  <a:lnTo>
                    <a:pt x="13340587" y="1497838"/>
                  </a:lnTo>
                  <a:cubicBezTo>
                    <a:pt x="13340587" y="1520317"/>
                    <a:pt x="13322300" y="1538605"/>
                    <a:pt x="13299821" y="1538605"/>
                  </a:cubicBezTo>
                  <a:lnTo>
                    <a:pt x="40767" y="1538605"/>
                  </a:lnTo>
                  <a:cubicBezTo>
                    <a:pt x="18288" y="1538605"/>
                    <a:pt x="0" y="1520317"/>
                    <a:pt x="0" y="1497838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15740" y="2779811"/>
            <a:ext cx="4286696" cy="35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Smart Categorization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5740" y="3086844"/>
            <a:ext cx="9598521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Classifies hazards into </a:t>
            </a:r>
            <a:r>
              <a:rPr lang="en-US" sz="1562" i="1">
                <a:solidFill>
                  <a:srgbClr val="CAD6DE"/>
                </a:solidFill>
                <a:latin typeface="Cabin Italics"/>
                <a:ea typeface="Cabin Italics"/>
                <a:cs typeface="Cabin Italics"/>
                <a:sym typeface="Cabin Italics"/>
              </a:rPr>
              <a:t>Road, Traffic, Environmental, Violation,</a:t>
            </a: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and </a:t>
            </a:r>
            <a:r>
              <a:rPr lang="en-US" sz="1562" i="1">
                <a:solidFill>
                  <a:srgbClr val="CAD6DE"/>
                </a:solidFill>
                <a:latin typeface="Cabin Italics"/>
                <a:ea typeface="Cabin Italics"/>
                <a:cs typeface="Cabin Italics"/>
                <a:sym typeface="Cabin Italics"/>
              </a:rPr>
              <a:t>Emergency</a:t>
            </a: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categories.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12291" y="4086076"/>
            <a:ext cx="10005345" cy="2344103"/>
            <a:chOff x="0" y="0"/>
            <a:chExt cx="13340460" cy="31254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40460" cy="3125470"/>
            </a:xfrm>
            <a:custGeom>
              <a:avLst/>
              <a:gdLst/>
              <a:ahLst/>
              <a:cxnLst/>
              <a:rect l="l" t="t" r="r" b="b"/>
              <a:pathLst>
                <a:path w="13340460" h="3125470">
                  <a:moveTo>
                    <a:pt x="0" y="40640"/>
                  </a:moveTo>
                  <a:cubicBezTo>
                    <a:pt x="0" y="18161"/>
                    <a:pt x="18161" y="0"/>
                    <a:pt x="40640" y="0"/>
                  </a:cubicBezTo>
                  <a:lnTo>
                    <a:pt x="13299821" y="0"/>
                  </a:lnTo>
                  <a:cubicBezTo>
                    <a:pt x="13322300" y="0"/>
                    <a:pt x="13340460" y="18161"/>
                    <a:pt x="13340460" y="40640"/>
                  </a:cubicBezTo>
                  <a:lnTo>
                    <a:pt x="13340460" y="3084830"/>
                  </a:lnTo>
                  <a:cubicBezTo>
                    <a:pt x="13340460" y="3107309"/>
                    <a:pt x="13322300" y="3125470"/>
                    <a:pt x="13299821" y="3125470"/>
                  </a:cubicBezTo>
                  <a:lnTo>
                    <a:pt x="40640" y="3125470"/>
                  </a:lnTo>
                  <a:cubicBezTo>
                    <a:pt x="18161" y="3125470"/>
                    <a:pt x="0" y="3107309"/>
                    <a:pt x="0" y="3084830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15740" y="4137124"/>
            <a:ext cx="3853457" cy="35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Real-Time Data Verification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740" y="4444156"/>
            <a:ext cx="9598521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GPS validation ensures on-site authenticity.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5740" y="4840932"/>
            <a:ext cx="9598521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AI photo analysis confirms image-hazard relevance.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740" y="5237709"/>
            <a:ext cx="9598521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Duplicate detection groups repeated reports.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5740" y="5634484"/>
            <a:ext cx="9598521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Credibility score built from user accuracy &amp; community validation.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2291" y="6621215"/>
            <a:ext cx="6218784" cy="47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How the System Processes Reports: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2291" y="7008912"/>
            <a:ext cx="10005417" cy="50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Aggregates nearby Hazard reports using geospatial clustering...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2291" y="7465789"/>
            <a:ext cx="100054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ML-based </a:t>
            </a:r>
            <a:r>
              <a:rPr lang="en-US" sz="1562" i="1">
                <a:solidFill>
                  <a:srgbClr val="CAD6DE"/>
                </a:solidFill>
                <a:latin typeface="Cabin Italics"/>
                <a:ea typeface="Cabin Italics"/>
                <a:cs typeface="Cabin Italics"/>
                <a:sym typeface="Cabin Italics"/>
              </a:rPr>
              <a:t>Entropy Weighted Priority Algorithm</a:t>
            </a: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ranks hazards by severity and frequency, inorder to prevent server down issue also from Government server end.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2291" y="8246516"/>
            <a:ext cx="10005417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935" lvl="4" indent="-96587" algn="l">
              <a:lnSpc>
                <a:spcPts val="2562"/>
              </a:lnSpc>
              <a:buFont typeface="Arial"/>
              <a:buChar char="•"/>
            </a:pPr>
            <a:r>
              <a:rPr lang="en-US" sz="156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For Navigation system users , App Push notifications triggered automatically when drivers approach hazard zones (applicable to app users).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2291" y="8949779"/>
            <a:ext cx="10005417" cy="6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1">
                <a:solidFill>
                  <a:srgbClr val="0A988B"/>
                </a:solidFill>
                <a:latin typeface="Cabin Bold"/>
                <a:ea typeface="Cabin Bold"/>
                <a:cs typeface="Cabin Bold"/>
                <a:sym typeface="Cabin Bold"/>
              </a:rPr>
              <a:t>Innovation:</a:t>
            </a:r>
            <a:r>
              <a:rPr lang="en-US" sz="1562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 Integrates AI, crowdsourcing, and government APIs into one ecosystem — ensuring continuous, verified, and transparent road-safety monitoring.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5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68950" cy="10287000"/>
            <a:chOff x="0" y="0"/>
            <a:chExt cx="243586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58600" cy="13716000"/>
            </a:xfrm>
            <a:custGeom>
              <a:avLst/>
              <a:gdLst/>
              <a:ahLst/>
              <a:cxnLst/>
              <a:rect l="l" t="t" r="r" b="b"/>
              <a:pathLst>
                <a:path w="24358600" h="13716000">
                  <a:moveTo>
                    <a:pt x="0" y="0"/>
                  </a:moveTo>
                  <a:lnTo>
                    <a:pt x="24358600" y="0"/>
                  </a:lnTo>
                  <a:lnTo>
                    <a:pt x="243586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1058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237561" y="5187091"/>
            <a:ext cx="6892481" cy="4682394"/>
            <a:chOff x="0" y="0"/>
            <a:chExt cx="9189975" cy="6243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89974" cy="6243193"/>
            </a:xfrm>
            <a:custGeom>
              <a:avLst/>
              <a:gdLst/>
              <a:ahLst/>
              <a:cxnLst/>
              <a:rect l="l" t="t" r="r" b="b"/>
              <a:pathLst>
                <a:path w="9189974" h="6243193">
                  <a:moveTo>
                    <a:pt x="0" y="0"/>
                  </a:moveTo>
                  <a:lnTo>
                    <a:pt x="9189974" y="0"/>
                  </a:lnTo>
                  <a:lnTo>
                    <a:pt x="9189974" y="6243193"/>
                  </a:lnTo>
                  <a:lnTo>
                    <a:pt x="0" y="6243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589" b="-2858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41245" y="2208205"/>
            <a:ext cx="668084" cy="668084"/>
            <a:chOff x="0" y="0"/>
            <a:chExt cx="890778" cy="89077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190679" y="2270089"/>
            <a:ext cx="668084" cy="668084"/>
            <a:chOff x="0" y="0"/>
            <a:chExt cx="890778" cy="89077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4737" y="6463104"/>
            <a:ext cx="668084" cy="668084"/>
            <a:chOff x="0" y="0"/>
            <a:chExt cx="890778" cy="89077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89987" y="4475417"/>
            <a:ext cx="668084" cy="668084"/>
            <a:chOff x="0" y="0"/>
            <a:chExt cx="890778" cy="89077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5190679" y="4394894"/>
            <a:ext cx="668084" cy="668084"/>
            <a:chOff x="0" y="0"/>
            <a:chExt cx="890778" cy="89077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5190679" y="6278761"/>
            <a:ext cx="668084" cy="668084"/>
            <a:chOff x="0" y="0"/>
            <a:chExt cx="890778" cy="890778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890778" cy="890778"/>
            </a:xfrm>
            <a:custGeom>
              <a:avLst/>
              <a:gdLst/>
              <a:ahLst/>
              <a:cxnLst/>
              <a:rect l="l" t="t" r="r" b="b"/>
              <a:pathLst>
                <a:path w="890778" h="890778">
                  <a:moveTo>
                    <a:pt x="0" y="0"/>
                  </a:moveTo>
                  <a:lnTo>
                    <a:pt x="890778" y="0"/>
                  </a:lnTo>
                  <a:lnTo>
                    <a:pt x="890778" y="890778"/>
                  </a:lnTo>
                  <a:lnTo>
                    <a:pt x="0" y="89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210920" y="-1366309"/>
            <a:ext cx="7058025" cy="4596574"/>
            <a:chOff x="0" y="0"/>
            <a:chExt cx="9410700" cy="6128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10700" cy="6128766"/>
            </a:xfrm>
            <a:custGeom>
              <a:avLst/>
              <a:gdLst/>
              <a:ahLst/>
              <a:cxnLst/>
              <a:rect l="l" t="t" r="r" b="b"/>
              <a:pathLst>
                <a:path w="9410700" h="6128766">
                  <a:moveTo>
                    <a:pt x="0" y="0"/>
                  </a:moveTo>
                  <a:lnTo>
                    <a:pt x="9410700" y="0"/>
                  </a:lnTo>
                  <a:lnTo>
                    <a:pt x="9410700" y="6128766"/>
                  </a:lnTo>
                  <a:lnTo>
                    <a:pt x="0" y="6128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6" r="-4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237523" y="3518517"/>
            <a:ext cx="6892481" cy="4682394"/>
            <a:chOff x="0" y="0"/>
            <a:chExt cx="9189975" cy="624319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89974" cy="6243193"/>
            </a:xfrm>
            <a:custGeom>
              <a:avLst/>
              <a:gdLst/>
              <a:ahLst/>
              <a:cxnLst/>
              <a:rect l="l" t="t" r="r" b="b"/>
              <a:pathLst>
                <a:path w="9189974" h="6243193">
                  <a:moveTo>
                    <a:pt x="0" y="0"/>
                  </a:moveTo>
                  <a:lnTo>
                    <a:pt x="9189974" y="0"/>
                  </a:lnTo>
                  <a:lnTo>
                    <a:pt x="9189974" y="6243193"/>
                  </a:lnTo>
                  <a:lnTo>
                    <a:pt x="0" y="6243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589" b="-2858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41245" y="204041"/>
            <a:ext cx="15274230" cy="75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6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Impact &amp; Relevance – Safety &amp; Inclusivity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45" y="1064698"/>
            <a:ext cx="11127135" cy="4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93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How Our Solution Improves Safety and Inclusivity: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1075" y="2193889"/>
            <a:ext cx="3144291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Prevention First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0600" y="2634853"/>
            <a:ext cx="4247704" cy="119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Early identification of small issues prevents major damage.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34322" y="2134879"/>
            <a:ext cx="4137571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Inclusive</a:t>
            </a:r>
            <a:r>
              <a:rPr lang="en-US" sz="2436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Participation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76948" y="2531212"/>
            <a:ext cx="4247704" cy="149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Supports all users — commuters, cyclists, and pedestrians — in multiple Indian languages.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0600" y="6477596"/>
            <a:ext cx="3144291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Instant Alerts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1075" y="6846864"/>
            <a:ext cx="4247704" cy="16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Smart navigation system provides real-time hazard warnings and safe route guidance.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5964" y="4530552"/>
            <a:ext cx="3622625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Reduced Accidents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1075" y="4899720"/>
            <a:ext cx="4247704" cy="81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Hazard alerts and route optimization lower road risks and congestion.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34322" y="4137497"/>
            <a:ext cx="3144291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Accessibility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34322" y="4556455"/>
            <a:ext cx="4247704" cy="16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Works on low-end smartphones with offline report caching for remote users.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07163" y="6240370"/>
            <a:ext cx="3144291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92D050"/>
                </a:solidFill>
                <a:latin typeface="Arimo Bold"/>
                <a:ea typeface="Arimo Bold"/>
                <a:cs typeface="Arimo Bold"/>
                <a:sym typeface="Arimo Bold"/>
              </a:rPr>
              <a:t>Easy Reporting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34322" y="6695363"/>
            <a:ext cx="4247704" cy="248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When a user reports a hazard by capturing a photo, the AI algorithm automatically classifies the hazard type and generates a short, context-based description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34720" y="876300"/>
            <a:ext cx="6010430" cy="195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617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app intelligently classifies hazards into six key categories — Road, Traffic, Environmental, Violation, Emergency, and Climatic — ensuring accurate reporting, prioritization, and effective action planning.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44875" y="3568022"/>
            <a:ext cx="1498997" cy="54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5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Category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71071" y="4480337"/>
            <a:ext cx="1506974" cy="38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Road Hazards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25001" y="7660601"/>
            <a:ext cx="1790819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Climate Hazards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69129" y="6439496"/>
            <a:ext cx="2027991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Environmental Hazards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29625" y="5466940"/>
            <a:ext cx="1648420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Traffic Hazards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325001" y="8674344"/>
            <a:ext cx="1538745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Emergency Hazards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656031" y="4400589"/>
            <a:ext cx="4765616" cy="101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Potholes, uneven surfaces, damaged manholes, road debris, waterlogging.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3437344" y="5421668"/>
            <a:ext cx="5346253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Accidents, signal failures, illegal parking, congestion, road closures.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303845" y="6383924"/>
            <a:ext cx="4984155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Fallen trees, waste blocking roads, oil spills, pollution, animal crossings.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546762" y="7487118"/>
            <a:ext cx="4984155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Hazards due to heavy rain,  landslides, storms, heat-induced road damage.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46762" y="8579094"/>
            <a:ext cx="4571058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Accidents, fire, gas leaks, infrastructure collapse, rescue operations.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656031" y="3479204"/>
            <a:ext cx="2601017" cy="54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 areas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258231" y="6297520"/>
            <a:ext cx="6851142" cy="83725"/>
            <a:chOff x="0" y="0"/>
            <a:chExt cx="9134856" cy="11163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134856" cy="111633"/>
            </a:xfrm>
            <a:custGeom>
              <a:avLst/>
              <a:gdLst/>
              <a:ahLst/>
              <a:cxnLst/>
              <a:rect l="l" t="t" r="r" b="b"/>
              <a:pathLst>
                <a:path w="9134856" h="111633">
                  <a:moveTo>
                    <a:pt x="254" y="0"/>
                  </a:moveTo>
                  <a:lnTo>
                    <a:pt x="9134856" y="60833"/>
                  </a:lnTo>
                  <a:lnTo>
                    <a:pt x="9134475" y="111633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3178070" y="3500824"/>
            <a:ext cx="38100" cy="6349555"/>
            <a:chOff x="0" y="0"/>
            <a:chExt cx="50800" cy="84660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0800" cy="8466074"/>
            </a:xfrm>
            <a:custGeom>
              <a:avLst/>
              <a:gdLst/>
              <a:ahLst/>
              <a:cxnLst/>
              <a:rect l="l" t="t" r="r" b="b"/>
              <a:pathLst>
                <a:path w="50800" h="8466074">
                  <a:moveTo>
                    <a:pt x="50800" y="0"/>
                  </a:moveTo>
                  <a:lnTo>
                    <a:pt x="50800" y="8466074"/>
                  </a:lnTo>
                  <a:lnTo>
                    <a:pt x="0" y="8466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1169129" y="5316893"/>
            <a:ext cx="6850856" cy="38100"/>
            <a:chOff x="0" y="0"/>
            <a:chExt cx="9134475" cy="50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134475" cy="50800"/>
            </a:xfrm>
            <a:custGeom>
              <a:avLst/>
              <a:gdLst/>
              <a:ahLst/>
              <a:cxnLst/>
              <a:rect l="l" t="t" r="r" b="b"/>
              <a:pathLst>
                <a:path w="9134475" h="50800">
                  <a:moveTo>
                    <a:pt x="0" y="0"/>
                  </a:moveTo>
                  <a:lnTo>
                    <a:pt x="9134475" y="0"/>
                  </a:lnTo>
                  <a:lnTo>
                    <a:pt x="913447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1169129" y="4352964"/>
            <a:ext cx="6850856" cy="38100"/>
            <a:chOff x="0" y="0"/>
            <a:chExt cx="9134475" cy="50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134475" cy="50800"/>
            </a:xfrm>
            <a:custGeom>
              <a:avLst/>
              <a:gdLst/>
              <a:ahLst/>
              <a:cxnLst/>
              <a:rect l="l" t="t" r="r" b="b"/>
              <a:pathLst>
                <a:path w="9134475" h="50800">
                  <a:moveTo>
                    <a:pt x="0" y="0"/>
                  </a:moveTo>
                  <a:lnTo>
                    <a:pt x="9134475" y="0"/>
                  </a:lnTo>
                  <a:lnTo>
                    <a:pt x="913447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1237523" y="7365326"/>
            <a:ext cx="6850856" cy="38100"/>
            <a:chOff x="0" y="0"/>
            <a:chExt cx="9134475" cy="50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134475" cy="50800"/>
            </a:xfrm>
            <a:custGeom>
              <a:avLst/>
              <a:gdLst/>
              <a:ahLst/>
              <a:cxnLst/>
              <a:rect l="l" t="t" r="r" b="b"/>
              <a:pathLst>
                <a:path w="9134475" h="50800">
                  <a:moveTo>
                    <a:pt x="0" y="0"/>
                  </a:moveTo>
                  <a:lnTo>
                    <a:pt x="9134475" y="0"/>
                  </a:lnTo>
                  <a:lnTo>
                    <a:pt x="913447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11169129" y="8489148"/>
            <a:ext cx="6850856" cy="38100"/>
            <a:chOff x="0" y="0"/>
            <a:chExt cx="9134475" cy="50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134475" cy="50800"/>
            </a:xfrm>
            <a:custGeom>
              <a:avLst/>
              <a:gdLst/>
              <a:ahLst/>
              <a:cxnLst/>
              <a:rect l="l" t="t" r="r" b="b"/>
              <a:pathLst>
                <a:path w="9134475" h="50800">
                  <a:moveTo>
                    <a:pt x="0" y="0"/>
                  </a:moveTo>
                  <a:lnTo>
                    <a:pt x="9134475" y="0"/>
                  </a:lnTo>
                  <a:lnTo>
                    <a:pt x="913447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11169129" y="9831370"/>
            <a:ext cx="6850856" cy="38100"/>
            <a:chOff x="0" y="0"/>
            <a:chExt cx="9134475" cy="50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9134475" cy="50800"/>
            </a:xfrm>
            <a:custGeom>
              <a:avLst/>
              <a:gdLst/>
              <a:ahLst/>
              <a:cxnLst/>
              <a:rect l="l" t="t" r="r" b="b"/>
              <a:pathLst>
                <a:path w="9134475" h="50800">
                  <a:moveTo>
                    <a:pt x="0" y="0"/>
                  </a:moveTo>
                  <a:lnTo>
                    <a:pt x="9134475" y="0"/>
                  </a:lnTo>
                  <a:lnTo>
                    <a:pt x="913447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71823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42745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3735" y="464641"/>
            <a:ext cx="976253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Impact &amp; Relevance – Beneficiaries &amp; Societal Impact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735" y="2439672"/>
            <a:ext cx="4709220" cy="42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799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Who Benefits and How: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3734" y="3400946"/>
            <a:ext cx="2802731" cy="39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Citizens: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735" y="3821382"/>
            <a:ext cx="4590752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Safer, smoother commutes; rewards for active participation (points, coupons, vouchers on petrol,diesel,Insurance).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752" y="5595379"/>
            <a:ext cx="2802731" cy="39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Government: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734" y="6037027"/>
            <a:ext cx="4590752" cy="14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Streamlined maintenance prioritization, transparent dashboards, data-driven decisions.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3734" y="7784430"/>
            <a:ext cx="2802731" cy="39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Industry: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734" y="8226078"/>
            <a:ext cx="4590752" cy="106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Insurance and logistics sectors gain from accurate hazard and route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08" y="3414005"/>
            <a:ext cx="3646586" cy="39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Sustainability Impact: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1873" y="3759993"/>
            <a:ext cx="4590753" cy="106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13" lvl="4" indent="-115883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Citizen engagement promotes shared responsibility.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08" y="4703712"/>
            <a:ext cx="4590753" cy="106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13" lvl="4" indent="-115883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Reduced fuel waste and emissions via smart rerouting.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41873" y="5647430"/>
            <a:ext cx="4590753" cy="106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13" lvl="4" indent="-115883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Active participation results in a cleaner, more sustainable environment.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41873" y="6629920"/>
            <a:ext cx="4590753" cy="14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13" lvl="4" indent="-115883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Addressing Road hazards and reporting will prevent major problem occurring in future.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4556" y="7892852"/>
            <a:ext cx="4590753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13" lvl="4" indent="-115883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Implementing this app paves the way for smarter, safer, and more sustainable transportation through faster hazard detection and resolution.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640713" y="5232631"/>
            <a:ext cx="3318414" cy="4393788"/>
            <a:chOff x="0" y="0"/>
            <a:chExt cx="4424552" cy="58583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24553" cy="5858383"/>
            </a:xfrm>
            <a:custGeom>
              <a:avLst/>
              <a:gdLst/>
              <a:ahLst/>
              <a:cxnLst/>
              <a:rect l="l" t="t" r="r" b="b"/>
              <a:pathLst>
                <a:path w="4424553" h="5858383">
                  <a:moveTo>
                    <a:pt x="0" y="0"/>
                  </a:moveTo>
                  <a:lnTo>
                    <a:pt x="4424553" y="0"/>
                  </a:lnTo>
                  <a:lnTo>
                    <a:pt x="4424553" y="5858383"/>
                  </a:lnTo>
                  <a:lnTo>
                    <a:pt x="0" y="585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203" r="-1620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0731544" y="527583"/>
            <a:ext cx="3646551" cy="4958810"/>
            <a:chOff x="0" y="0"/>
            <a:chExt cx="4862068" cy="66117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62068" cy="6611747"/>
            </a:xfrm>
            <a:custGeom>
              <a:avLst/>
              <a:gdLst/>
              <a:ahLst/>
              <a:cxnLst/>
              <a:rect l="l" t="t" r="r" b="b"/>
              <a:pathLst>
                <a:path w="4862068" h="6611747">
                  <a:moveTo>
                    <a:pt x="0" y="0"/>
                  </a:moveTo>
                  <a:lnTo>
                    <a:pt x="4862068" y="0"/>
                  </a:lnTo>
                  <a:lnTo>
                    <a:pt x="4862068" y="6611747"/>
                  </a:lnTo>
                  <a:lnTo>
                    <a:pt x="0" y="661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053" r="-405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1545826" y="5555663"/>
            <a:ext cx="2018021" cy="35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App Home Screen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64146" y="4743688"/>
            <a:ext cx="3463705" cy="35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Community &amp; Rewards Screen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38039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39199" y="636240"/>
            <a:ext cx="9867602" cy="13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3"/>
              </a:lnSpc>
            </a:pPr>
            <a:r>
              <a:rPr lang="en-US" sz="4123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Technical Feasibility – Core Technology Stack</a:t>
            </a:r>
          </a:p>
        </p:txBody>
      </p:sp>
      <p:sp>
        <p:nvSpPr>
          <p:cNvPr id="7" name="Freeform 7"/>
          <p:cNvSpPr/>
          <p:nvPr/>
        </p:nvSpPr>
        <p:spPr>
          <a:xfrm>
            <a:off x="7624911" y="2422029"/>
            <a:ext cx="4850702" cy="1351217"/>
          </a:xfrm>
          <a:custGeom>
            <a:avLst/>
            <a:gdLst/>
            <a:ahLst/>
            <a:cxnLst/>
            <a:rect l="l" t="t" r="r" b="b"/>
            <a:pathLst>
              <a:path w="4850702" h="1351217">
                <a:moveTo>
                  <a:pt x="0" y="0"/>
                </a:moveTo>
                <a:lnTo>
                  <a:pt x="4850702" y="0"/>
                </a:lnTo>
                <a:lnTo>
                  <a:pt x="4850702" y="1351217"/>
                </a:lnTo>
                <a:lnTo>
                  <a:pt x="0" y="1351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" r="-2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90868" y="2611785"/>
            <a:ext cx="2626072" cy="3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0868" y="2883396"/>
            <a:ext cx="4318844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Flutter / React Native (cross-platform app)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670185" y="2422029"/>
            <a:ext cx="4850892" cy="1351217"/>
          </a:xfrm>
          <a:custGeom>
            <a:avLst/>
            <a:gdLst/>
            <a:ahLst/>
            <a:cxnLst/>
            <a:rect l="l" t="t" r="r" b="b"/>
            <a:pathLst>
              <a:path w="4850892" h="1351217">
                <a:moveTo>
                  <a:pt x="0" y="0"/>
                </a:moveTo>
                <a:lnTo>
                  <a:pt x="4850892" y="0"/>
                </a:lnTo>
                <a:lnTo>
                  <a:pt x="4850892" y="1351217"/>
                </a:lnTo>
                <a:lnTo>
                  <a:pt x="0" y="1351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" r="-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936140" y="2611785"/>
            <a:ext cx="2626072" cy="3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36140" y="2883396"/>
            <a:ext cx="4318992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Firebase, Node.js, or Django with REST APIs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624911" y="3967757"/>
            <a:ext cx="4850702" cy="1708309"/>
          </a:xfrm>
          <a:custGeom>
            <a:avLst/>
            <a:gdLst/>
            <a:ahLst/>
            <a:cxnLst/>
            <a:rect l="l" t="t" r="r" b="b"/>
            <a:pathLst>
              <a:path w="4850702" h="1708309">
                <a:moveTo>
                  <a:pt x="0" y="0"/>
                </a:moveTo>
                <a:lnTo>
                  <a:pt x="4850702" y="0"/>
                </a:lnTo>
                <a:lnTo>
                  <a:pt x="4850702" y="1708309"/>
                </a:lnTo>
                <a:lnTo>
                  <a:pt x="0" y="1708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08" b="-10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90868" y="4157514"/>
            <a:ext cx="2626072" cy="3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90868" y="4429125"/>
            <a:ext cx="4318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Cloud Firestore / MongoDB with GeoSpatial Indexing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670185" y="3967757"/>
            <a:ext cx="4850892" cy="1708309"/>
          </a:xfrm>
          <a:custGeom>
            <a:avLst/>
            <a:gdLst/>
            <a:ahLst/>
            <a:cxnLst/>
            <a:rect l="l" t="t" r="r" b="b"/>
            <a:pathLst>
              <a:path w="4850892" h="1708309">
                <a:moveTo>
                  <a:pt x="0" y="0"/>
                </a:moveTo>
                <a:lnTo>
                  <a:pt x="4850892" y="0"/>
                </a:lnTo>
                <a:lnTo>
                  <a:pt x="4850892" y="1708309"/>
                </a:lnTo>
                <a:lnTo>
                  <a:pt x="0" y="1708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10" b="-11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936140" y="4157514"/>
            <a:ext cx="2991445" cy="3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Maps &amp; Navigation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36140" y="4429125"/>
            <a:ext cx="4318992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Google Maps SDK / Mapbox</a:t>
            </a:r>
          </a:p>
        </p:txBody>
      </p:sp>
      <p:sp>
        <p:nvSpPr>
          <p:cNvPr id="19" name="Freeform 19"/>
          <p:cNvSpPr/>
          <p:nvPr/>
        </p:nvSpPr>
        <p:spPr>
          <a:xfrm>
            <a:off x="7624911" y="5870674"/>
            <a:ext cx="9896189" cy="1351217"/>
          </a:xfrm>
          <a:custGeom>
            <a:avLst/>
            <a:gdLst/>
            <a:ahLst/>
            <a:cxnLst/>
            <a:rect l="l" t="t" r="r" b="b"/>
            <a:pathLst>
              <a:path w="9896189" h="1351217">
                <a:moveTo>
                  <a:pt x="0" y="0"/>
                </a:moveTo>
                <a:lnTo>
                  <a:pt x="9896189" y="0"/>
                </a:lnTo>
                <a:lnTo>
                  <a:pt x="9896189" y="1351217"/>
                </a:lnTo>
                <a:lnTo>
                  <a:pt x="0" y="13512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47" b="-47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890868" y="6060430"/>
            <a:ext cx="2900065" cy="3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061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Push Notifications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90868" y="6332041"/>
            <a:ext cx="9364266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Firebase Cloud Messaging (FCM) / MQTT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39199" y="7466111"/>
            <a:ext cx="3151286" cy="40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Components: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39199" y="8004125"/>
            <a:ext cx="9867602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40" lvl="4" indent="-108208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CNN-based image classification for photo verification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9199" y="8439299"/>
            <a:ext cx="9867602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40" lvl="4" indent="-108208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Entropy-weighted hazard prioritization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9199" y="8874472"/>
            <a:ext cx="9867602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40" lvl="4" indent="-108208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Predictive modeling for hotspot analysis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36820" y="393055"/>
            <a:ext cx="3118770" cy="5017103"/>
            <a:chOff x="0" y="0"/>
            <a:chExt cx="4158360" cy="66894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158361" cy="6689471"/>
            </a:xfrm>
            <a:custGeom>
              <a:avLst/>
              <a:gdLst/>
              <a:ahLst/>
              <a:cxnLst/>
              <a:rect l="l" t="t" r="r" b="b"/>
              <a:pathLst>
                <a:path w="4158361" h="6689471">
                  <a:moveTo>
                    <a:pt x="0" y="0"/>
                  </a:moveTo>
                  <a:lnTo>
                    <a:pt x="4158361" y="0"/>
                  </a:lnTo>
                  <a:lnTo>
                    <a:pt x="4158361" y="6689471"/>
                  </a:lnTo>
                  <a:lnTo>
                    <a:pt x="0" y="6689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0433" r="-3043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3807253" y="4214664"/>
            <a:ext cx="3217831" cy="5738432"/>
            <a:chOff x="0" y="0"/>
            <a:chExt cx="4290441" cy="76512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90441" cy="7651242"/>
            </a:xfrm>
            <a:custGeom>
              <a:avLst/>
              <a:gdLst/>
              <a:ahLst/>
              <a:cxnLst/>
              <a:rect l="l" t="t" r="r" b="b"/>
              <a:pathLst>
                <a:path w="4290441" h="7651242">
                  <a:moveTo>
                    <a:pt x="0" y="0"/>
                  </a:moveTo>
                  <a:lnTo>
                    <a:pt x="4290441" y="0"/>
                  </a:lnTo>
                  <a:lnTo>
                    <a:pt x="4290441" y="7651242"/>
                  </a:lnTo>
                  <a:lnTo>
                    <a:pt x="0" y="765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9166" r="-39166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472311" y="5449567"/>
            <a:ext cx="3146216" cy="63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Navigation with Alerts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70890" y="3742766"/>
            <a:ext cx="3146216" cy="63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Hazard Reporting Screen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5098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3577" y="1563738"/>
            <a:ext cx="5746813" cy="598456"/>
            <a:chOff x="0" y="0"/>
            <a:chExt cx="7662418" cy="797941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662418" cy="797941"/>
            </a:xfrm>
            <a:custGeom>
              <a:avLst/>
              <a:gdLst/>
              <a:ahLst/>
              <a:cxnLst/>
              <a:rect l="l" t="t" r="r" b="b"/>
              <a:pathLst>
                <a:path w="7662418" h="797941">
                  <a:moveTo>
                    <a:pt x="0" y="0"/>
                  </a:moveTo>
                  <a:lnTo>
                    <a:pt x="7662418" y="0"/>
                  </a:lnTo>
                  <a:lnTo>
                    <a:pt x="7662418" y="797941"/>
                  </a:lnTo>
                  <a:lnTo>
                    <a:pt x="0" y="797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1" b="-40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270426" y="1563738"/>
            <a:ext cx="5747004" cy="598456"/>
            <a:chOff x="0" y="0"/>
            <a:chExt cx="7662672" cy="797941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662672" cy="797941"/>
            </a:xfrm>
            <a:custGeom>
              <a:avLst/>
              <a:gdLst/>
              <a:ahLst/>
              <a:cxnLst/>
              <a:rect l="l" t="t" r="r" b="b"/>
              <a:pathLst>
                <a:path w="7662672" h="797941">
                  <a:moveTo>
                    <a:pt x="0" y="0"/>
                  </a:moveTo>
                  <a:lnTo>
                    <a:pt x="7662672" y="0"/>
                  </a:lnTo>
                  <a:lnTo>
                    <a:pt x="7662672" y="797941"/>
                  </a:lnTo>
                  <a:lnTo>
                    <a:pt x="0" y="797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02" b="-4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017425" y="1563738"/>
            <a:ext cx="5747004" cy="598456"/>
            <a:chOff x="0" y="0"/>
            <a:chExt cx="7662672" cy="797941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662672" cy="797941"/>
            </a:xfrm>
            <a:custGeom>
              <a:avLst/>
              <a:gdLst/>
              <a:ahLst/>
              <a:cxnLst/>
              <a:rect l="l" t="t" r="r" b="b"/>
              <a:pathLst>
                <a:path w="7662672" h="797941">
                  <a:moveTo>
                    <a:pt x="0" y="0"/>
                  </a:moveTo>
                  <a:lnTo>
                    <a:pt x="7662672" y="0"/>
                  </a:lnTo>
                  <a:lnTo>
                    <a:pt x="7662672" y="797941"/>
                  </a:lnTo>
                  <a:lnTo>
                    <a:pt x="0" y="797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02" b="-40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23577" y="4421386"/>
            <a:ext cx="5597271" cy="4976813"/>
            <a:chOff x="0" y="0"/>
            <a:chExt cx="7463028" cy="66357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63028" cy="6635750"/>
            </a:xfrm>
            <a:custGeom>
              <a:avLst/>
              <a:gdLst/>
              <a:ahLst/>
              <a:cxnLst/>
              <a:rect l="l" t="t" r="r" b="b"/>
              <a:pathLst>
                <a:path w="7463028" h="6635750">
                  <a:moveTo>
                    <a:pt x="0" y="27178"/>
                  </a:moveTo>
                  <a:cubicBezTo>
                    <a:pt x="0" y="12192"/>
                    <a:pt x="12192" y="0"/>
                    <a:pt x="27178" y="0"/>
                  </a:cubicBezTo>
                  <a:lnTo>
                    <a:pt x="7435850" y="0"/>
                  </a:lnTo>
                  <a:cubicBezTo>
                    <a:pt x="7450836" y="0"/>
                    <a:pt x="7463028" y="12192"/>
                    <a:pt x="7463028" y="27178"/>
                  </a:cubicBezTo>
                  <a:lnTo>
                    <a:pt x="7463028" y="6608572"/>
                  </a:lnTo>
                  <a:cubicBezTo>
                    <a:pt x="7463028" y="6623558"/>
                    <a:pt x="7450836" y="6635750"/>
                    <a:pt x="7435850" y="6635750"/>
                  </a:cubicBezTo>
                  <a:lnTo>
                    <a:pt x="27178" y="6635750"/>
                  </a:lnTo>
                  <a:cubicBezTo>
                    <a:pt x="12192" y="6635750"/>
                    <a:pt x="0" y="6623558"/>
                    <a:pt x="0" y="6608572"/>
                  </a:cubicBezTo>
                  <a:close/>
                </a:path>
              </a:pathLst>
            </a:custGeom>
            <a:solidFill>
              <a:srgbClr val="06172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63178" y="4425107"/>
            <a:ext cx="4310634" cy="5056632"/>
            <a:chOff x="0" y="0"/>
            <a:chExt cx="5747512" cy="6742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47512" cy="6742176"/>
            </a:xfrm>
            <a:custGeom>
              <a:avLst/>
              <a:gdLst/>
              <a:ahLst/>
              <a:cxnLst/>
              <a:rect l="l" t="t" r="r" b="b"/>
              <a:pathLst>
                <a:path w="5747512" h="6742176">
                  <a:moveTo>
                    <a:pt x="0" y="0"/>
                  </a:moveTo>
                  <a:lnTo>
                    <a:pt x="5747512" y="0"/>
                  </a:lnTo>
                  <a:lnTo>
                    <a:pt x="5747512" y="6742176"/>
                  </a:lnTo>
                  <a:lnTo>
                    <a:pt x="0" y="674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5" r="-6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270426" y="4396532"/>
            <a:ext cx="5747004" cy="5001577"/>
            <a:chOff x="0" y="0"/>
            <a:chExt cx="7662672" cy="6668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62673" cy="6668770"/>
            </a:xfrm>
            <a:custGeom>
              <a:avLst/>
              <a:gdLst/>
              <a:ahLst/>
              <a:cxnLst/>
              <a:rect l="l" t="t" r="r" b="b"/>
              <a:pathLst>
                <a:path w="7662673" h="6668770">
                  <a:moveTo>
                    <a:pt x="0" y="27305"/>
                  </a:moveTo>
                  <a:cubicBezTo>
                    <a:pt x="0" y="12192"/>
                    <a:pt x="12192" y="0"/>
                    <a:pt x="27305" y="0"/>
                  </a:cubicBezTo>
                  <a:lnTo>
                    <a:pt x="7635367" y="0"/>
                  </a:lnTo>
                  <a:cubicBezTo>
                    <a:pt x="7650480" y="0"/>
                    <a:pt x="7662673" y="12192"/>
                    <a:pt x="7662673" y="27305"/>
                  </a:cubicBezTo>
                  <a:lnTo>
                    <a:pt x="7662673" y="6641465"/>
                  </a:lnTo>
                  <a:cubicBezTo>
                    <a:pt x="7662673" y="6656578"/>
                    <a:pt x="7650480" y="6668770"/>
                    <a:pt x="7635367" y="6668770"/>
                  </a:cubicBezTo>
                  <a:lnTo>
                    <a:pt x="27305" y="6668770"/>
                  </a:lnTo>
                  <a:cubicBezTo>
                    <a:pt x="12192" y="6668770"/>
                    <a:pt x="0" y="6656578"/>
                    <a:pt x="0" y="6641465"/>
                  </a:cubicBezTo>
                  <a:close/>
                </a:path>
              </a:pathLst>
            </a:custGeom>
            <a:solidFill>
              <a:srgbClr val="06172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820744" y="4396532"/>
            <a:ext cx="4338351" cy="4676776"/>
            <a:chOff x="0" y="0"/>
            <a:chExt cx="5784469" cy="62357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84469" cy="6235700"/>
            </a:xfrm>
            <a:custGeom>
              <a:avLst/>
              <a:gdLst/>
              <a:ahLst/>
              <a:cxnLst/>
              <a:rect l="l" t="t" r="r" b="b"/>
              <a:pathLst>
                <a:path w="5784469" h="6235700">
                  <a:moveTo>
                    <a:pt x="0" y="0"/>
                  </a:moveTo>
                  <a:lnTo>
                    <a:pt x="5784469" y="0"/>
                  </a:lnTo>
                  <a:lnTo>
                    <a:pt x="5784469" y="6235700"/>
                  </a:lnTo>
                  <a:lnTo>
                    <a:pt x="0" y="623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5" b="-105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166995" y="4396532"/>
            <a:ext cx="5447824" cy="5001673"/>
            <a:chOff x="0" y="0"/>
            <a:chExt cx="7263765" cy="66688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63765" cy="6668898"/>
            </a:xfrm>
            <a:custGeom>
              <a:avLst/>
              <a:gdLst/>
              <a:ahLst/>
              <a:cxnLst/>
              <a:rect l="l" t="t" r="r" b="b"/>
              <a:pathLst>
                <a:path w="7263765" h="6668898">
                  <a:moveTo>
                    <a:pt x="0" y="28829"/>
                  </a:moveTo>
                  <a:cubicBezTo>
                    <a:pt x="0" y="12954"/>
                    <a:pt x="12954" y="0"/>
                    <a:pt x="28829" y="0"/>
                  </a:cubicBezTo>
                  <a:lnTo>
                    <a:pt x="7234936" y="0"/>
                  </a:lnTo>
                  <a:cubicBezTo>
                    <a:pt x="7250811" y="0"/>
                    <a:pt x="7263765" y="12954"/>
                    <a:pt x="7263765" y="28829"/>
                  </a:cubicBezTo>
                  <a:lnTo>
                    <a:pt x="7263765" y="6640068"/>
                  </a:lnTo>
                  <a:cubicBezTo>
                    <a:pt x="7263765" y="6655943"/>
                    <a:pt x="7250811" y="6668898"/>
                    <a:pt x="7234936" y="6668898"/>
                  </a:cubicBezTo>
                  <a:lnTo>
                    <a:pt x="28829" y="6668898"/>
                  </a:lnTo>
                  <a:cubicBezTo>
                    <a:pt x="12954" y="6668898"/>
                    <a:pt x="0" y="6655943"/>
                    <a:pt x="0" y="6640068"/>
                  </a:cubicBezTo>
                  <a:close/>
                </a:path>
              </a:pathLst>
            </a:custGeom>
            <a:solidFill>
              <a:srgbClr val="06172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749883" y="4301879"/>
            <a:ext cx="3810667" cy="4887087"/>
            <a:chOff x="0" y="0"/>
            <a:chExt cx="5080889" cy="65161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80889" cy="6516116"/>
            </a:xfrm>
            <a:custGeom>
              <a:avLst/>
              <a:gdLst/>
              <a:ahLst/>
              <a:cxnLst/>
              <a:rect l="l" t="t" r="r" b="b"/>
              <a:pathLst>
                <a:path w="5080889" h="6516116">
                  <a:moveTo>
                    <a:pt x="0" y="0"/>
                  </a:moveTo>
                  <a:lnTo>
                    <a:pt x="5080889" y="0"/>
                  </a:lnTo>
                  <a:lnTo>
                    <a:pt x="5080889" y="6516116"/>
                  </a:lnTo>
                  <a:lnTo>
                    <a:pt x="0" y="651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" r="-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523577" y="258961"/>
            <a:ext cx="10004226" cy="44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Technical Feasibility – Real-Time Implementation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3577" y="961281"/>
            <a:ext cx="2355502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62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System Operation: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3150" y="2235548"/>
            <a:ext cx="1760041" cy="24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AD6DE"/>
                </a:solidFill>
                <a:latin typeface="Arimo Bold"/>
                <a:ea typeface="Arimo Bold"/>
                <a:cs typeface="Arimo Bold"/>
                <a:sym typeface="Arimo Bold"/>
              </a:rPr>
              <a:t>GPS Updates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150" y="2392859"/>
            <a:ext cx="5447705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1–5 sec GPS Update Intervals</a:t>
            </a: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for live tracking.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19999" y="2235548"/>
            <a:ext cx="1760041" cy="24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AD6DE"/>
                </a:solidFill>
                <a:latin typeface="Arimo Bold"/>
                <a:ea typeface="Arimo Bold"/>
                <a:cs typeface="Arimo Bold"/>
                <a:sym typeface="Arimo Bold"/>
              </a:rPr>
              <a:t>Geofencing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19999" y="2392859"/>
            <a:ext cx="5447854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Geofencing Algorithms</a:t>
            </a: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detect proximity (200–500 m radius).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66997" y="2235548"/>
            <a:ext cx="1760041" cy="24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AD6DE"/>
                </a:solidFill>
                <a:latin typeface="Arimo Bold"/>
                <a:ea typeface="Arimo Bold"/>
                <a:cs typeface="Arimo Bold"/>
                <a:sym typeface="Arimo Bold"/>
              </a:rPr>
              <a:t>Real-Time Alerts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6997" y="2392859"/>
            <a:ext cx="5447854" cy="4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Real-Time Hazard Alerts</a:t>
            </a: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pushed through cloud notification services.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3577" y="3120330"/>
            <a:ext cx="2866430" cy="30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62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Secure API Integration: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3577" y="3494186"/>
            <a:ext cx="17240845" cy="33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541" lvl="4" indent="-69508" algn="l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RESTful APIs with OAuth2/JWT for government data exchange.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3577" y="3785741"/>
            <a:ext cx="17240845" cy="33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541" lvl="4" indent="-69508" algn="l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Webhooks for instant municipal updates.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70426" y="3207542"/>
            <a:ext cx="1817637" cy="22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Dashboard Tools: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94984" y="3494185"/>
            <a:ext cx="17240845" cy="33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541" lvl="4" indent="-69508" algn="l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Live status: </a:t>
            </a:r>
            <a:r>
              <a:rPr lang="en-US" sz="1124" i="1">
                <a:solidFill>
                  <a:srgbClr val="CAD6DE"/>
                </a:solidFill>
                <a:latin typeface="Cabin Italics"/>
                <a:ea typeface="Cabin Italics"/>
                <a:cs typeface="Cabin Italics"/>
                <a:sym typeface="Cabin Italics"/>
              </a:rPr>
              <a:t>New → In Progress → Resolved</a:t>
            </a: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94984" y="3805388"/>
            <a:ext cx="17240845" cy="33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541" lvl="4" indent="-69508" algn="l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Automated reporting and analytics.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59141" y="3133876"/>
            <a:ext cx="5447854" cy="98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398" b="1">
                <a:solidFill>
                  <a:srgbClr val="0A988B"/>
                </a:solidFill>
                <a:latin typeface="Cabin Bold"/>
                <a:ea typeface="Cabin Bold"/>
                <a:cs typeface="Cabin Bold"/>
                <a:sym typeface="Cabin Bold"/>
              </a:rPr>
              <a:t>Feasibility:</a:t>
            </a:r>
          </a:p>
          <a:p>
            <a:pPr algn="l">
              <a:lnSpc>
                <a:spcPts val="1874"/>
              </a:lnSpc>
            </a:pPr>
            <a:endParaRPr lang="en-US" sz="1398" b="1">
              <a:solidFill>
                <a:srgbClr val="0A988B"/>
              </a:solidFill>
              <a:latin typeface="Cabin Bold"/>
              <a:ea typeface="Cabin Bold"/>
              <a:cs typeface="Cabin Bold"/>
              <a:sym typeface="Cabin Bold"/>
            </a:endParaRPr>
          </a:p>
          <a:p>
            <a:pPr marL="203417" lvl="2" indent="-67806" algn="l">
              <a:lnSpc>
                <a:spcPts val="1874"/>
              </a:lnSpc>
              <a:buFont typeface="Arial"/>
              <a:buChar char="⚬"/>
            </a:pPr>
            <a:r>
              <a:rPr lang="en-US" sz="1124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Uses proven, scalable technologies already employed in apps like Waze, iRAD and Meri Sadak — making real-world deployment practical and most-effective.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4862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85794" y="685808"/>
            <a:ext cx="9574411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Technical Feasibility – AI Analytics &amp;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85794" y="2950444"/>
            <a:ext cx="3742284" cy="48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93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AI Analytics: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98380" y="3501704"/>
            <a:ext cx="4463802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Hotspot Identification:</a:t>
            </a: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Detect recurring problem zones.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48647" y="4600501"/>
            <a:ext cx="4463802" cy="161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Predictive Modeling:</a:t>
            </a: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Forecast potential hazard sites using historical + weather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8647" y="6043985"/>
            <a:ext cx="4463802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 b="1">
                <a:solidFill>
                  <a:srgbClr val="CAD6DE"/>
                </a:solidFill>
                <a:latin typeface="Cabin Bold"/>
                <a:ea typeface="Cabin Bold"/>
                <a:cs typeface="Cabin Bold"/>
                <a:sym typeface="Cabin Bold"/>
              </a:rPr>
              <a:t>Risk Scoring:</a:t>
            </a: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Assign urgency for government action.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43190" y="2856137"/>
            <a:ext cx="4463802" cy="48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935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Data Security &amp; Privacy: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9256" y="3500900"/>
            <a:ext cx="4463802" cy="76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End-to-end encryption of user data.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9256" y="4197748"/>
            <a:ext cx="4463802" cy="76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Anonymized reporting options.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9256" y="4856218"/>
            <a:ext cx="4463802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Fraud prevention via GPS + photo validation + community scoring.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5929" y="6095020"/>
            <a:ext cx="4463802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308" lvl="4" indent="-127462" algn="l">
              <a:lnSpc>
                <a:spcPts val="3311"/>
              </a:lnSpc>
              <a:buFont typeface="Arial"/>
              <a:buChar char="•"/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Offline data storage &amp; sync for low-connectivity zones.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8647" y="7623275"/>
            <a:ext cx="9574411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ensures a </a:t>
            </a:r>
            <a:r>
              <a:rPr lang="en-US" sz="2061" b="1">
                <a:solidFill>
                  <a:srgbClr val="0A988B"/>
                </a:solidFill>
                <a:latin typeface="Cabin Bold"/>
                <a:ea typeface="Cabin Bold"/>
                <a:cs typeface="Cabin Bold"/>
                <a:sym typeface="Cabin Bold"/>
              </a:rPr>
              <a:t>robust, secure, and intelligent</a:t>
            </a:r>
            <a:r>
              <a:rPr lang="en-US" sz="206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infrastructure ready for urban and rural use alike.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9600" y="479444"/>
            <a:ext cx="5527262" cy="3988594"/>
            <a:chOff x="0" y="0"/>
            <a:chExt cx="7369683" cy="53181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69683" cy="5318125"/>
            </a:xfrm>
            <a:custGeom>
              <a:avLst/>
              <a:gdLst/>
              <a:ahLst/>
              <a:cxnLst/>
              <a:rect l="l" t="t" r="r" b="b"/>
              <a:pathLst>
                <a:path w="7369683" h="5318125">
                  <a:moveTo>
                    <a:pt x="0" y="0"/>
                  </a:moveTo>
                  <a:lnTo>
                    <a:pt x="7369683" y="0"/>
                  </a:lnTo>
                  <a:lnTo>
                    <a:pt x="7369683" y="5318125"/>
                  </a:lnTo>
                  <a:lnTo>
                    <a:pt x="0" y="5318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288" b="-19288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592016" y="5353049"/>
            <a:ext cx="5527262" cy="4283011"/>
            <a:chOff x="0" y="0"/>
            <a:chExt cx="7369683" cy="57106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369683" cy="5710682"/>
            </a:xfrm>
            <a:custGeom>
              <a:avLst/>
              <a:gdLst/>
              <a:ahLst/>
              <a:cxnLst/>
              <a:rect l="l" t="t" r="r" b="b"/>
              <a:pathLst>
                <a:path w="7369683" h="5710682">
                  <a:moveTo>
                    <a:pt x="0" y="0"/>
                  </a:moveTo>
                  <a:lnTo>
                    <a:pt x="7369683" y="0"/>
                  </a:lnTo>
                  <a:lnTo>
                    <a:pt x="7369683" y="5710682"/>
                  </a:lnTo>
                  <a:lnTo>
                    <a:pt x="0" y="5710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274" b="-1027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869194" y="9640415"/>
            <a:ext cx="3858239" cy="35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Road Crew Repairing the Hazard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3270" y="4510737"/>
            <a:ext cx="4812347" cy="35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Live Monitoring &amp; Verification by Govt IT team.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road-hazard.pptx.pptx</dc:title>
  <cp:lastModifiedBy>vijaykumard111vk@gmail.com</cp:lastModifiedBy>
  <cp:revision>3</cp:revision>
  <dcterms:created xsi:type="dcterms:W3CDTF">2006-08-16T00:00:00Z</dcterms:created>
  <dcterms:modified xsi:type="dcterms:W3CDTF">2025-10-09T03:42:26Z</dcterms:modified>
  <dc:identifier>DAG1QoIEyY4</dc:identifier>
</cp:coreProperties>
</file>